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89" r:id="rId1"/>
    <p:sldMasterId id="2147484094" r:id="rId2"/>
    <p:sldMasterId id="2147484106" r:id="rId3"/>
  </p:sldMasterIdLst>
  <p:notesMasterIdLst>
    <p:notesMasterId r:id="rId21"/>
  </p:notesMasterIdLst>
  <p:sldIdLst>
    <p:sldId id="3524" r:id="rId4"/>
    <p:sldId id="3709" r:id="rId5"/>
    <p:sldId id="3710" r:id="rId6"/>
    <p:sldId id="3683" r:id="rId7"/>
    <p:sldId id="3708" r:id="rId8"/>
    <p:sldId id="3200" r:id="rId9"/>
    <p:sldId id="3203" r:id="rId10"/>
    <p:sldId id="2319" r:id="rId11"/>
    <p:sldId id="3198" r:id="rId12"/>
    <p:sldId id="3204" r:id="rId13"/>
    <p:sldId id="3199" r:id="rId14"/>
    <p:sldId id="3205" r:id="rId15"/>
    <p:sldId id="2322" r:id="rId16"/>
    <p:sldId id="3206" r:id="rId17"/>
    <p:sldId id="2323" r:id="rId18"/>
    <p:sldId id="3201" r:id="rId19"/>
    <p:sldId id="270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828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9482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Google Shape;1159;g57518036d6_0_1266:notes">
            <a:extLst>
              <a:ext uri="{FF2B5EF4-FFF2-40B4-BE49-F238E27FC236}">
                <a16:creationId xmlns:a16="http://schemas.microsoft.com/office/drawing/2014/main" id="{415E5FCF-2D88-4D70-87D3-8CF5087B92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57225" y="1123950"/>
            <a:ext cx="5394325" cy="3035300"/>
          </a:xfrm>
          <a:custGeom>
            <a:avLst/>
            <a:gdLst>
              <a:gd name="T0" fmla="*/ 0 w 120000"/>
              <a:gd name="T1" fmla="*/ 0 h 120000"/>
              <a:gd name="T2" fmla="*/ 242489518 w 120000"/>
              <a:gd name="T3" fmla="*/ 0 h 120000"/>
              <a:gd name="T4" fmla="*/ 242489518 w 120000"/>
              <a:gd name="T5" fmla="*/ 76775384 h 120000"/>
              <a:gd name="T6" fmla="*/ 0 w 120000"/>
              <a:gd name="T7" fmla="*/ 76775384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286723" name="Google Shape;1160;g57518036d6_0_1266:notes">
            <a:extLst>
              <a:ext uri="{FF2B5EF4-FFF2-40B4-BE49-F238E27FC236}">
                <a16:creationId xmlns:a16="http://schemas.microsoft.com/office/drawing/2014/main" id="{D5676E97-310C-4E9C-8798-E97B840D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4329113"/>
            <a:ext cx="53657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0" tIns="44800" rIns="89600" bIns="44800"/>
          <a:lstStyle/>
          <a:p>
            <a:pPr>
              <a:spcBef>
                <a:spcPct val="0"/>
              </a:spcBef>
              <a:buClr>
                <a:srgbClr val="000000"/>
              </a:buClr>
              <a:buSzPts val="1200"/>
              <a:buFont typeface="Calibri" panose="020F0502020204030204" pitchFamily="34" charset="0"/>
              <a:buNone/>
            </a:pPr>
            <a:endParaRPr lang="en-US" altLang="en-US" sz="1400"/>
          </a:p>
        </p:txBody>
      </p:sp>
      <p:sp>
        <p:nvSpPr>
          <p:cNvPr id="1161" name="Google Shape;1161;g57518036d6_0_1266:notes">
            <a:extLst>
              <a:ext uri="{FF2B5EF4-FFF2-40B4-BE49-F238E27FC236}">
                <a16:creationId xmlns:a16="http://schemas.microsoft.com/office/drawing/2014/main" id="{DC4A72FC-97ED-4A5D-B351-3F954C635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0475" y="8542338"/>
            <a:ext cx="2906713" cy="452437"/>
          </a:xfrm>
        </p:spPr>
        <p:txBody>
          <a:bodyPr spcFirstLastPara="1" lIns="89600" tIns="44800" rIns="89600" bIns="448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A02612E8-2723-485E-A760-E8FDB3EBEF75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3C78DAF7-2DDE-43F7-AE8B-90E35D5DE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2ECB30A3-4387-424B-9238-61A652AAF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2E2FFBA1-E7D8-4134-8428-2CDAE5430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EB5E1D-B7F6-4BD6-A0FB-539C62427FD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D69E5491-591F-4DB5-A41A-78D615BD2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FC61D77F-EA8D-4F79-BB3E-31875BE3C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2327D065-B488-46F0-BFD3-71E0DF04D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E2BD9-A39D-43CA-B7E5-D1E5DE645CA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D2237F84-DF44-4A17-AF46-B56A4F897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D320F6E1-1F5D-4010-B557-93181AAA4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084B1C7C-030E-4F87-BD39-1E310E719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C4928-3610-441F-B851-3216C29F5CF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793C1960-3B77-463F-8816-F9C5431AB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A8CFB69-E9AE-4B0A-A59A-8821B4902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E15C7E23-2B6B-46B4-99DE-28A5D8C6B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9EF8E-EEEC-4276-9AEA-1841015BE27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7DEF1223-7E38-47D6-8D6C-6987BDE3B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9B4E3B7D-148C-48C9-B639-F841A987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34655253-9AC9-4A02-BC4D-D8C4A20AF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B9962-BA59-47A8-A78E-28E68B6655A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468FC119-9870-4712-B049-D999BF829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E91012A5-EF08-442B-A3BC-D678E66B8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Need to create form for ‘Context of Change’ deliverable </a:t>
            </a: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7D74A32C-2BE5-4320-B11E-A92B22D11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09A43-54F8-4ED9-B88E-9A6BB23502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1CDC50E1-E3C8-4D34-916A-B80AE2C9F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7C2F041C-CC8C-42D8-B3A1-2BA3D6C4A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Need to create form for ‘Context of Change’ deliverable </a:t>
            </a: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6A206967-912B-44B9-85B6-AF0843A49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F9906-0BBB-4CB2-8591-0FA82D8DB0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Google Shape;1159;g57518036d6_0_1266:notes">
            <a:extLst>
              <a:ext uri="{FF2B5EF4-FFF2-40B4-BE49-F238E27FC236}">
                <a16:creationId xmlns:a16="http://schemas.microsoft.com/office/drawing/2014/main" id="{415E5FCF-2D88-4D70-87D3-8CF5087B92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57225" y="1123950"/>
            <a:ext cx="5394325" cy="3035300"/>
          </a:xfrm>
          <a:custGeom>
            <a:avLst/>
            <a:gdLst>
              <a:gd name="T0" fmla="*/ 0 w 120000"/>
              <a:gd name="T1" fmla="*/ 0 h 120000"/>
              <a:gd name="T2" fmla="*/ 242489518 w 120000"/>
              <a:gd name="T3" fmla="*/ 0 h 120000"/>
              <a:gd name="T4" fmla="*/ 242489518 w 120000"/>
              <a:gd name="T5" fmla="*/ 76775384 h 120000"/>
              <a:gd name="T6" fmla="*/ 0 w 120000"/>
              <a:gd name="T7" fmla="*/ 76775384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286723" name="Google Shape;1160;g57518036d6_0_1266:notes">
            <a:extLst>
              <a:ext uri="{FF2B5EF4-FFF2-40B4-BE49-F238E27FC236}">
                <a16:creationId xmlns:a16="http://schemas.microsoft.com/office/drawing/2014/main" id="{D5676E97-310C-4E9C-8798-E97B840D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4329113"/>
            <a:ext cx="53657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0" tIns="44800" rIns="89600" bIns="44800"/>
          <a:lstStyle/>
          <a:p>
            <a:pPr>
              <a:spcBef>
                <a:spcPct val="0"/>
              </a:spcBef>
              <a:buClr>
                <a:srgbClr val="000000"/>
              </a:buClr>
              <a:buSzPts val="1200"/>
              <a:buFont typeface="Calibri" panose="020F0502020204030204" pitchFamily="34" charset="0"/>
              <a:buNone/>
            </a:pPr>
            <a:endParaRPr lang="en-US" altLang="en-US" sz="1400"/>
          </a:p>
        </p:txBody>
      </p:sp>
      <p:sp>
        <p:nvSpPr>
          <p:cNvPr id="1161" name="Google Shape;1161;g57518036d6_0_1266:notes">
            <a:extLst>
              <a:ext uri="{FF2B5EF4-FFF2-40B4-BE49-F238E27FC236}">
                <a16:creationId xmlns:a16="http://schemas.microsoft.com/office/drawing/2014/main" id="{DC4A72FC-97ED-4A5D-B351-3F954C635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0475" y="8542338"/>
            <a:ext cx="2906713" cy="452437"/>
          </a:xfrm>
        </p:spPr>
        <p:txBody>
          <a:bodyPr spcFirstLastPara="1" lIns="89600" tIns="44800" rIns="89600" bIns="448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A02612E8-2723-485E-A760-E8FDB3EBEF75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37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Google Shape;1159;g57518036d6_0_1266:notes">
            <a:extLst>
              <a:ext uri="{FF2B5EF4-FFF2-40B4-BE49-F238E27FC236}">
                <a16:creationId xmlns:a16="http://schemas.microsoft.com/office/drawing/2014/main" id="{415E5FCF-2D88-4D70-87D3-8CF5087B92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57225" y="1123950"/>
            <a:ext cx="5394325" cy="3035300"/>
          </a:xfrm>
          <a:custGeom>
            <a:avLst/>
            <a:gdLst>
              <a:gd name="T0" fmla="*/ 0 w 120000"/>
              <a:gd name="T1" fmla="*/ 0 h 120000"/>
              <a:gd name="T2" fmla="*/ 242489518 w 120000"/>
              <a:gd name="T3" fmla="*/ 0 h 120000"/>
              <a:gd name="T4" fmla="*/ 242489518 w 120000"/>
              <a:gd name="T5" fmla="*/ 76775384 h 120000"/>
              <a:gd name="T6" fmla="*/ 0 w 120000"/>
              <a:gd name="T7" fmla="*/ 76775384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286723" name="Google Shape;1160;g57518036d6_0_1266:notes">
            <a:extLst>
              <a:ext uri="{FF2B5EF4-FFF2-40B4-BE49-F238E27FC236}">
                <a16:creationId xmlns:a16="http://schemas.microsoft.com/office/drawing/2014/main" id="{D5676E97-310C-4E9C-8798-E97B840D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4329113"/>
            <a:ext cx="53657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0" tIns="44800" rIns="89600" bIns="44800"/>
          <a:lstStyle/>
          <a:p>
            <a:pPr>
              <a:spcBef>
                <a:spcPct val="0"/>
              </a:spcBef>
              <a:buClr>
                <a:srgbClr val="000000"/>
              </a:buClr>
              <a:buSzPts val="1200"/>
              <a:buFont typeface="Calibri" panose="020F0502020204030204" pitchFamily="34" charset="0"/>
              <a:buNone/>
            </a:pPr>
            <a:endParaRPr lang="en-US" altLang="en-US" sz="1400"/>
          </a:p>
        </p:txBody>
      </p:sp>
      <p:sp>
        <p:nvSpPr>
          <p:cNvPr id="1161" name="Google Shape;1161;g57518036d6_0_1266:notes">
            <a:extLst>
              <a:ext uri="{FF2B5EF4-FFF2-40B4-BE49-F238E27FC236}">
                <a16:creationId xmlns:a16="http://schemas.microsoft.com/office/drawing/2014/main" id="{DC4A72FC-97ED-4A5D-B351-3F954C635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0475" y="8542338"/>
            <a:ext cx="2906713" cy="452437"/>
          </a:xfrm>
        </p:spPr>
        <p:txBody>
          <a:bodyPr spcFirstLastPara="1" lIns="89600" tIns="44800" rIns="89600" bIns="448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A02612E8-2723-485E-A760-E8FDB3EBEF75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63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57518036d6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g57518036d6_0_1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64" name="Google Shape;1064;g57518036d6_0_1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88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57518036d6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g57518036d6_0_1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64" name="Google Shape;1064;g57518036d6_0_1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5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876EFA40-CE3F-4C0E-8389-2F122CB0B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9C6020FB-007A-416E-BAA9-80390D64C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1BD6A51F-E69D-410D-86E7-5A965E489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89853-FD03-42CD-9BE2-D639FE0FA59C}" type="slidenum">
              <a:rPr kumimoji="0" lang="en-GB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4CB2E216-A85A-4E7D-A09C-E4C3BC405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E716E360-30D9-4B1C-8339-D741D5F39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D965114B-7595-42E1-93AB-01C2D5CF2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AD336-3435-4311-B678-11041EAF23E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DE108A38-06A0-4719-A271-FA6718B4A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F359F1FB-46D1-4551-9BE4-96C2ECA6F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E8C171E7-B39E-44AE-BC54-06A02D385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1FAA38-F3E3-4D40-809C-9014F4F9BAC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082932B9-A385-465E-A382-AA4B17BE4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4A2A2AE6-3020-408A-A166-1CB98B5A6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427C8D02-96F0-4598-BFF7-F90FE1AB1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1pPr>
            <a:lvl2pPr marL="742950" indent="-28575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2pPr>
            <a:lvl3pPr marL="11430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3pPr>
            <a:lvl4pPr marL="16002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4pPr>
            <a:lvl5pPr marL="2057400" indent="-228600" defTabSz="881063"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/>
                <a:cs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16E25-7993-4F15-8F54-F04CC763E3F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5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41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36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20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3" y="206201"/>
            <a:ext cx="6036733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15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86C7-1ACF-4E6E-9117-DCD97E16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EE0A-F95B-455D-83FD-B7A5926DA573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CD6D-539E-4C57-808A-DB05A28A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D26A5-4D9C-4F71-96C4-C1DC0343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7FAA-71A4-4879-BC4C-457184299D48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4929-437D-48D1-BB97-3D870944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ACF25-CD8C-4D43-B401-4AF80342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201E-ADBA-4FE6-92DD-D85E8A804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3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5F27-578E-421A-B2CB-D8C6661E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C3A2-A7F8-489C-B379-7D10780A3F93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5D7D-D546-44F3-87CC-1C70ADD9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4FF1-3383-4499-A7C7-F9F8BD96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973A-A395-49E7-B720-2C860B87A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48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8A3F0-22B2-4512-B333-CCAB5F6A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DC3A-A3F9-48BE-9E47-814944902F8A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E851A-71CA-43B0-BADF-2E41C8B0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A115-DDE2-41C2-9AC3-C3F9609E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D2DF-384F-4CE0-8AB8-9BD4366DA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73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9EB24-895D-4F89-A32F-4DF3E253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7F3-921F-4FDD-9E4B-085F609792FC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E075-49FE-4D97-8181-FFC1F3A2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18921-1B08-47A8-ACBC-E9A5AA99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D068C-96A9-49EC-A5ED-FF8D48CC8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3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011D5-EA5C-4E65-A2CF-B717B5F3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EDE6-70A2-4C9F-9062-697F066F78B9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D335-16CE-4426-838B-C46DC92F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D552-6871-4ABC-BC9C-C0B8BF4A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098F-22A9-4826-AAB5-BD531DABC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30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7D99C-B530-4B0C-9028-32EE28EF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16A3-679A-4461-95A2-6F69CEF81B8A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79B-A661-48FB-8CC9-B7592134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42D8-AC6F-48DF-9A5C-BC30FEE2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AC9C-0CE5-436B-BAC8-1705495D9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427FD-20D3-4F5F-8096-2E34A7E7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07CF-ED2B-430D-9596-2E9A60249479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53E32-BA0A-4CA5-BCBF-89B369D4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1516-F7D4-4A6A-8585-FAC66735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D35F-110C-4112-BFF2-F899E4501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85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01920-87F9-4AE7-B8E8-7374C8AF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D7B1-0A71-482F-B758-04032994805C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53EB-91F2-49A5-B2D0-D3A5B7F4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1D53-F9FA-4DE7-AB50-A4E7FC9C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66C9-68D7-48BF-837D-D7E0E11F3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7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5D36-51F3-4D09-B30C-4CA6B550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2299-CA73-49A4-8567-3401A097F29C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A634-6F3B-43AA-BCA5-95291892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78AC-FEC5-46AE-ABA1-591DB13F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6FAAD-7ED1-46A5-BDF2-9EAC96B78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70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B70C-7E33-43D6-A8A6-5717729F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7EBF-A6B9-4C27-B5A0-5FB2AD578335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61DA-2647-44E1-9F46-5DF207CA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14E34-ECAC-485A-B13A-99A024B7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DB082-BEBA-47F9-9417-4B5679A6E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24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2;p128">
            <a:extLst>
              <a:ext uri="{FF2B5EF4-FFF2-40B4-BE49-F238E27FC236}">
                <a16:creationId xmlns:a16="http://schemas.microsoft.com/office/drawing/2014/main" id="{B12AE3CF-B117-4015-B9AE-0E33ACB0605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553;p128">
            <a:extLst>
              <a:ext uri="{FF2B5EF4-FFF2-40B4-BE49-F238E27FC236}">
                <a16:creationId xmlns:a16="http://schemas.microsoft.com/office/drawing/2014/main" id="{7081D267-96B3-45F8-82FD-5158BAE29D4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554;p128">
            <a:extLst>
              <a:ext uri="{FF2B5EF4-FFF2-40B4-BE49-F238E27FC236}">
                <a16:creationId xmlns:a16="http://schemas.microsoft.com/office/drawing/2014/main" id="{28FCBBD1-9765-4B7C-9D15-9FFEC8F4B5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DC53-1955-47AC-B7B7-B8A66D85D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55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C08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78" lvl="0" indent="-38098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55" lvl="1" indent="-3619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532" lvl="2" indent="-3428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09" lvl="3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5886" lvl="4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064" lvl="5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240" lvl="6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418" lvl="7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595" lvl="8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7" name="Google Shape;597;p1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78" lvl="0" indent="-2285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355" lvl="1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532" lvl="2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709" lvl="3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886" lvl="4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064" lvl="5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240" lvl="6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418" lvl="7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595" lvl="8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" name="Google Shape;598;p135">
            <a:extLst>
              <a:ext uri="{FF2B5EF4-FFF2-40B4-BE49-F238E27FC236}">
                <a16:creationId xmlns:a16="http://schemas.microsoft.com/office/drawing/2014/main" id="{3DBAE2A1-FEB5-401A-80B9-BD07D7AB633A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9;p135">
            <a:extLst>
              <a:ext uri="{FF2B5EF4-FFF2-40B4-BE49-F238E27FC236}">
                <a16:creationId xmlns:a16="http://schemas.microsoft.com/office/drawing/2014/main" id="{A40A0120-4550-4E18-B90E-FF12F4E48FD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00;p135">
            <a:extLst>
              <a:ext uri="{FF2B5EF4-FFF2-40B4-BE49-F238E27FC236}">
                <a16:creationId xmlns:a16="http://schemas.microsoft.com/office/drawing/2014/main" id="{3C3BE345-3008-4887-B04B-C7E264EC3C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E541-5340-405F-BFCA-F2C6D0672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668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C08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04" name="Google Shape;604;p1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78" lvl="0" indent="-2285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355" lvl="1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532" lvl="2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709" lvl="3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886" lvl="4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064" lvl="5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240" lvl="6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418" lvl="7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595" lvl="8" indent="-2285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" name="Google Shape;605;p136">
            <a:extLst>
              <a:ext uri="{FF2B5EF4-FFF2-40B4-BE49-F238E27FC236}">
                <a16:creationId xmlns:a16="http://schemas.microsoft.com/office/drawing/2014/main" id="{CB160F29-4E42-4325-A882-CE4D758BB9CB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606;p136">
            <a:extLst>
              <a:ext uri="{FF2B5EF4-FFF2-40B4-BE49-F238E27FC236}">
                <a16:creationId xmlns:a16="http://schemas.microsoft.com/office/drawing/2014/main" id="{0D57EF39-E27D-40D7-8D19-357BFF59F2B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07;p136">
            <a:extLst>
              <a:ext uri="{FF2B5EF4-FFF2-40B4-BE49-F238E27FC236}">
                <a16:creationId xmlns:a16="http://schemas.microsoft.com/office/drawing/2014/main" id="{05CD6D0B-430D-47F0-9ECD-FB4C4FF8A6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1CFF-26EA-4680-B057-18D259336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39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37"/>
          <p:cNvSpPr txBox="1">
            <a:spLocks noGrp="1"/>
          </p:cNvSpPr>
          <p:nvPr>
            <p:ph type="title"/>
          </p:nvPr>
        </p:nvSpPr>
        <p:spPr>
          <a:xfrm>
            <a:off x="469623" y="65122"/>
            <a:ext cx="822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C08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7"/>
          <p:cNvSpPr txBox="1">
            <a:spLocks noGrp="1"/>
          </p:cNvSpPr>
          <p:nvPr>
            <p:ph type="body" idx="1"/>
          </p:nvPr>
        </p:nvSpPr>
        <p:spPr>
          <a:xfrm rot="5400000">
            <a:off x="2629538" y="-1434365"/>
            <a:ext cx="3887400" cy="8247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78" lvl="0" indent="-31748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55" lvl="1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4" lvl="5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5" lvl="8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611;p137">
            <a:extLst>
              <a:ext uri="{FF2B5EF4-FFF2-40B4-BE49-F238E27FC236}">
                <a16:creationId xmlns:a16="http://schemas.microsoft.com/office/drawing/2014/main" id="{79FF1456-0C36-497E-90C0-B2B069D9BB8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12;p137">
            <a:extLst>
              <a:ext uri="{FF2B5EF4-FFF2-40B4-BE49-F238E27FC236}">
                <a16:creationId xmlns:a16="http://schemas.microsoft.com/office/drawing/2014/main" id="{8F8EEBF9-6F72-4239-BA10-EBC4F67D9B3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613;p137">
            <a:extLst>
              <a:ext uri="{FF2B5EF4-FFF2-40B4-BE49-F238E27FC236}">
                <a16:creationId xmlns:a16="http://schemas.microsoft.com/office/drawing/2014/main" id="{F0030A87-235B-41A3-8C16-6B2D51B635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BDBA-AEBE-448E-A3D7-6A2919035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95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C08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78" lvl="0" indent="-31748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55" lvl="1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4" lvl="5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5" lvl="8" indent="-3174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617;p138">
            <a:extLst>
              <a:ext uri="{FF2B5EF4-FFF2-40B4-BE49-F238E27FC236}">
                <a16:creationId xmlns:a16="http://schemas.microsoft.com/office/drawing/2014/main" id="{BFBB10EB-2E78-462E-AD5A-61BEB6E00A5B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18;p138">
            <a:extLst>
              <a:ext uri="{FF2B5EF4-FFF2-40B4-BE49-F238E27FC236}">
                <a16:creationId xmlns:a16="http://schemas.microsoft.com/office/drawing/2014/main" id="{E61D5D59-7FAF-444A-8AFD-980F43E6AE97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619;p138">
            <a:extLst>
              <a:ext uri="{FF2B5EF4-FFF2-40B4-BE49-F238E27FC236}">
                <a16:creationId xmlns:a16="http://schemas.microsoft.com/office/drawing/2014/main" id="{C4FD9EFF-AB3E-4DD3-AA7A-5C48F09A7E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56D1-38C1-460D-A332-7960E9111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33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32"/>
          <p:cNvSpPr txBox="1">
            <a:spLocks noGrp="1"/>
          </p:cNvSpPr>
          <p:nvPr>
            <p:ph type="title"/>
          </p:nvPr>
        </p:nvSpPr>
        <p:spPr>
          <a:xfrm>
            <a:off x="469623" y="65122"/>
            <a:ext cx="822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C08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32"/>
          <p:cNvSpPr txBox="1">
            <a:spLocks noGrp="1"/>
          </p:cNvSpPr>
          <p:nvPr>
            <p:ph type="body" idx="1"/>
          </p:nvPr>
        </p:nvSpPr>
        <p:spPr>
          <a:xfrm>
            <a:off x="482046" y="1369219"/>
            <a:ext cx="3990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32"/>
          <p:cNvSpPr txBox="1">
            <a:spLocks noGrp="1"/>
          </p:cNvSpPr>
          <p:nvPr>
            <p:ph type="body" idx="2"/>
          </p:nvPr>
        </p:nvSpPr>
        <p:spPr>
          <a:xfrm>
            <a:off x="4711148" y="1369219"/>
            <a:ext cx="3985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577;p132">
            <a:extLst>
              <a:ext uri="{FF2B5EF4-FFF2-40B4-BE49-F238E27FC236}">
                <a16:creationId xmlns:a16="http://schemas.microsoft.com/office/drawing/2014/main" id="{35385574-2C93-41FF-8038-3BA1B747AC7C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8;p132">
            <a:extLst>
              <a:ext uri="{FF2B5EF4-FFF2-40B4-BE49-F238E27FC236}">
                <a16:creationId xmlns:a16="http://schemas.microsoft.com/office/drawing/2014/main" id="{03DF3645-374B-4EEB-B17C-E347B924F14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79;p132">
            <a:extLst>
              <a:ext uri="{FF2B5EF4-FFF2-40B4-BE49-F238E27FC236}">
                <a16:creationId xmlns:a16="http://schemas.microsoft.com/office/drawing/2014/main" id="{D878D381-541C-4384-AD51-012A7E64EC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51C0-2D45-4B7F-B63B-00F20E7D9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9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39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5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200155"/>
            <a:ext cx="4047067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200155"/>
            <a:ext cx="4047067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43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01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7"/>
            <a:ext cx="404142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00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62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9"/>
            <a:ext cx="3008489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5024"/>
            <a:ext cx="5111044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489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8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2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9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FFAA708-F978-4EFA-B357-7AFDBDE3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923" y="4889898"/>
            <a:ext cx="3666067" cy="254398"/>
          </a:xfrm>
          <a:prstGeom prst="rect">
            <a:avLst/>
          </a:prstGeom>
          <a:noFill/>
          <a:ln>
            <a:noFill/>
          </a:ln>
        </p:spPr>
        <p:txBody>
          <a:bodyPr wrap="none" lIns="69056" tIns="34529" rIns="69056" bIns="34529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Elementary Heavy SF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200" b="0" i="1">
                <a:latin typeface="Times New Roman" pitchFamily="18" charset="0"/>
              </a:rPr>
              <a:t>Dr. Peter Bishop, Futures Studies, University of</a:t>
            </a:r>
            <a:r>
              <a:rPr lang="en-US" altLang="en-US" sz="1200" b="0" i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1200" b="0" i="1">
                <a:latin typeface="Times New Roman" pitchFamily="18" charset="0"/>
              </a:rPr>
              <a:t>Houston</a:t>
            </a:r>
          </a:p>
        </p:txBody>
      </p:sp>
      <p:sp>
        <p:nvSpPr>
          <p:cNvPr id="10243" name="Line 5">
            <a:extLst>
              <a:ext uri="{FF2B5EF4-FFF2-40B4-BE49-F238E27FC236}">
                <a16:creationId xmlns:a16="http://schemas.microsoft.com/office/drawing/2014/main" id="{63D03C08-BDF0-4FC5-BA1A-9FA9E9371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" y="5016104"/>
            <a:ext cx="373499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A6C5F-D11B-4CD9-A664-6F3929E16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Elementary Heavy SF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9FE86-85DA-4268-833A-40A50E2A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50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BBF5213E-51D4-4E23-803E-ABB18BEBE6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6" name="Text Placeholder 5">
            <a:extLst>
              <a:ext uri="{FF2B5EF4-FFF2-40B4-BE49-F238E27FC236}">
                <a16:creationId xmlns:a16="http://schemas.microsoft.com/office/drawing/2014/main" id="{1C2A3241-E3CC-45DF-A8A4-37EBB6A26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7A026-A071-4A3F-B6F6-89971B6A6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Elementary Heavy SF" charset="0"/>
              </a:defRPr>
            </a:lvl1pPr>
          </a:lstStyle>
          <a:p>
            <a:pPr>
              <a:defRPr/>
            </a:pPr>
            <a:fld id="{FAFEA0FC-FA77-4F25-A276-15D17EAA2BDE}" type="datetime1">
              <a:rPr lang="en-US"/>
              <a:pPr>
                <a:defRPr/>
              </a:pPr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8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  <a:cs typeface="MS PGothic" pitchFamily="34" charset="-128"/>
        </a:defRPr>
      </a:lvl5pPr>
      <a:lvl6pPr marL="342892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Elementary Heavy SF" pitchFamily="2" charset="0"/>
        </a:defRPr>
      </a:lvl6pPr>
      <a:lvl7pPr marL="685783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Elementary Heavy SF" pitchFamily="2" charset="0"/>
        </a:defRPr>
      </a:lvl7pPr>
      <a:lvl8pPr marL="1028675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Elementary Heavy SF" pitchFamily="2" charset="0"/>
        </a:defRPr>
      </a:lvl8pPr>
      <a:lvl9pPr marL="1371566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Elementary Heavy SF" pitchFamily="2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852FC1F6-9F56-48E7-9F7B-AF718290E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1AE6E016-B62A-479C-9203-7A2FD630D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>
            <a:extLst>
              <a:ext uri="{FF2B5EF4-FFF2-40B4-BE49-F238E27FC236}">
                <a16:creationId xmlns:a16="http://schemas.microsoft.com/office/drawing/2014/main" id="{536C08BE-88BD-4FAA-9392-BC6C082F5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1F37-82D5-43DB-828E-5AB5E05F9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ementary Heavy SF" charset="0"/>
              </a:defRPr>
            </a:lvl1pPr>
          </a:lstStyle>
          <a:p>
            <a:pPr>
              <a:defRPr/>
            </a:pPr>
            <a:fld id="{3ABE1D44-A873-4AE9-87D0-43E59BA1BD94}" type="datetime1">
              <a:rPr lang="en-US"/>
              <a:pPr>
                <a:defRPr/>
              </a:pPr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A6190-95FF-4A39-900A-AAD23A41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ementary Heavy SF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8DDF-982F-41DE-AC82-DC8F40CB7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8C07D20-98C8-4F6A-B63C-EF76EA081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45;p127">
            <a:extLst>
              <a:ext uri="{FF2B5EF4-FFF2-40B4-BE49-F238E27FC236}">
                <a16:creationId xmlns:a16="http://schemas.microsoft.com/office/drawing/2014/main" id="{B1D5B5FC-AC8F-4BA4-968B-E4DF5CA046A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9107" y="65485"/>
            <a:ext cx="8227219" cy="4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546;p127">
            <a:extLst>
              <a:ext uri="{FF2B5EF4-FFF2-40B4-BE49-F238E27FC236}">
                <a16:creationId xmlns:a16="http://schemas.microsoft.com/office/drawing/2014/main" id="{D6C026EA-4F4C-4C04-A56A-D33AA74809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0057" y="745331"/>
            <a:ext cx="8246269" cy="38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47" name="Google Shape;547;p127">
            <a:extLst>
              <a:ext uri="{FF2B5EF4-FFF2-40B4-BE49-F238E27FC236}">
                <a16:creationId xmlns:a16="http://schemas.microsoft.com/office/drawing/2014/main" id="{435CD4A1-077F-4A3A-9B0B-7764F101F56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69106" y="4779169"/>
            <a:ext cx="7131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48" name="Google Shape;548;p127">
            <a:extLst>
              <a:ext uri="{FF2B5EF4-FFF2-40B4-BE49-F238E27FC236}">
                <a16:creationId xmlns:a16="http://schemas.microsoft.com/office/drawing/2014/main" id="{E3A6A315-5C25-4A78-8906-58952B586D8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77567" y="4779169"/>
            <a:ext cx="62114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49" name="Google Shape;549;p127">
            <a:extLst>
              <a:ext uri="{FF2B5EF4-FFF2-40B4-BE49-F238E27FC236}">
                <a16:creationId xmlns:a16="http://schemas.microsoft.com/office/drawing/2014/main" id="{8B0AACB6-B07F-4962-B340-D7EDCA0BC0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18898" y="4779169"/>
            <a:ext cx="377428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 b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08C2DAE-1470-4A79-AF53-2C7C16D41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175" name="Google Shape;550;p127">
            <a:extLst>
              <a:ext uri="{FF2B5EF4-FFF2-40B4-BE49-F238E27FC236}">
                <a16:creationId xmlns:a16="http://schemas.microsoft.com/office/drawing/2014/main" id="{B0B95918-CDCC-49AF-8AFA-BA2B344EF8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3" y="4767263"/>
            <a:ext cx="297656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26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7" descr="Image result for jpmorgan real estate logo">
            <a:extLst>
              <a:ext uri="{FF2B5EF4-FFF2-40B4-BE49-F238E27FC236}">
                <a16:creationId xmlns:a16="http://schemas.microsoft.com/office/drawing/2014/main" id="{3CDB9BC4-98E4-400A-956D-891EA2BF9754}"/>
              </a:ext>
            </a:extLst>
          </p:cNvPr>
          <p:cNvSpPr/>
          <p:nvPr/>
        </p:nvSpPr>
        <p:spPr>
          <a:xfrm>
            <a:off x="4356497" y="4762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25" rIns="91425" bIns="45725"/>
          <a:lstStyle/>
          <a:p>
            <a:pPr defTabSz="914355">
              <a:defRPr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97">
            <a:extLst>
              <a:ext uri="{FF2B5EF4-FFF2-40B4-BE49-F238E27FC236}">
                <a16:creationId xmlns:a16="http://schemas.microsoft.com/office/drawing/2014/main" id="{122EFB98-C1E3-4605-A950-9BF7701F6141}"/>
              </a:ext>
            </a:extLst>
          </p:cNvPr>
          <p:cNvSpPr txBox="1"/>
          <p:nvPr/>
        </p:nvSpPr>
        <p:spPr>
          <a:xfrm>
            <a:off x="0" y="166688"/>
            <a:ext cx="9144000" cy="598885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914355">
              <a:buSzPts val="500"/>
              <a:defRPr/>
            </a:pPr>
            <a:r>
              <a:rPr lang="en-US" sz="3000" dirty="0">
                <a:solidFill>
                  <a:srgbClr val="FFFFFF"/>
                </a:solidFill>
                <a:ea typeface="+mn-ea"/>
              </a:rPr>
              <a:t>   Four Futures – Assignment </a:t>
            </a:r>
            <a:endParaRPr sz="30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285700" name="Picture 9">
            <a:extLst>
              <a:ext uri="{FF2B5EF4-FFF2-40B4-BE49-F238E27FC236}">
                <a16:creationId xmlns:a16="http://schemas.microsoft.com/office/drawing/2014/main" id="{C26C52A8-5B2B-4125-A0E4-8DCCC3D3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04" y="1123950"/>
            <a:ext cx="429815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97CDD1EB-AB96-434B-A562-4DC78BDA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17835"/>
            <a:ext cx="2590800" cy="5078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50800" indent="-50800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marL="0" indent="0" defTabSz="685800" fontAlgn="base"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en-US" sz="2700" b="1" kern="1200" dirty="0">
                <a:solidFill>
                  <a:srgbClr val="7E0000"/>
                </a:solidFill>
                <a:latin typeface="Arial"/>
                <a:ea typeface="+mn-ea"/>
              </a:rPr>
              <a:t>Four Futures </a:t>
            </a:r>
            <a:endParaRPr lang="en-US" sz="1200" b="1" kern="1200" dirty="0">
              <a:solidFill>
                <a:srgbClr val="7E0000"/>
              </a:solidFill>
              <a:latin typeface="Arial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0" descr="ft_logo">
            <a:extLst>
              <a:ext uri="{FF2B5EF4-FFF2-40B4-BE49-F238E27FC236}">
                <a16:creationId xmlns:a16="http://schemas.microsoft.com/office/drawing/2014/main" id="{82A83464-82B2-47D2-8E6F-30D13266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29" y="39292"/>
            <a:ext cx="9144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Slide Number Placeholder 2">
            <a:extLst>
              <a:ext uri="{FF2B5EF4-FFF2-40B4-BE49-F238E27FC236}">
                <a16:creationId xmlns:a16="http://schemas.microsoft.com/office/drawing/2014/main" id="{793FAC58-B154-4F9C-A1EF-7C2F71745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fld id="{E9807A99-A38F-4E7C-ADDC-74928499F59F}" type="slidenum">
              <a:rPr lang="en-US" altLang="en-US" sz="900" b="1" kern="1200">
                <a:solidFill>
                  <a:srgbClr val="898989"/>
                </a:solidFill>
                <a:latin typeface="Elementary Heavy SF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n-US" altLang="en-US" sz="900" b="1" kern="1200">
              <a:solidFill>
                <a:srgbClr val="898989"/>
              </a:solidFill>
              <a:latin typeface="Elementary Heavy SF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D3E7E1-B4F4-45CD-8F3E-78202FC1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8" y="922735"/>
            <a:ext cx="6169819" cy="4095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Draft Name of Disciplined / Constrained Scenario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D9693-2D01-41D3-8B71-122478BA4CC6}"/>
              </a:ext>
            </a:extLst>
          </p:cNvPr>
          <p:cNvSpPr txBox="1"/>
          <p:nvPr/>
        </p:nvSpPr>
        <p:spPr>
          <a:xfrm>
            <a:off x="317897" y="1629966"/>
            <a:ext cx="63627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The Disciplined-Constrained Story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2021…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2023…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2025…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2029…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2030…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2035…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Evidence: Signals to Support this Scenario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25AE1127-BB84-4F45-90AC-34B3FFF81409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Disciplined / Constrained: Template 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6">
            <a:extLst>
              <a:ext uri="{FF2B5EF4-FFF2-40B4-BE49-F238E27FC236}">
                <a16:creationId xmlns:a16="http://schemas.microsoft.com/office/drawing/2014/main" id="{A4008043-8297-4663-AF3A-99AA7A31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832248"/>
            <a:ext cx="64960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A20067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Transformed is a scenario archetype where the world and organization have gone through an era-step change.  Think caterpillar to butterfly – or Industrial to Information Economy.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kern="1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The story should reveal how the organization (region) became something different.  This may be the emergence of a new department or team. Or it might be a wholesale reinvention of the entire organization culture or value proposition.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b="1" kern="1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A20067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The story tone is not utopian. There should be new problems and challenges that appear as expected – or as unintended consequences.  Leave some issues unresolved.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b="1" kern="1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A20067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The key story dynamic should show how the organization is empowered and feels in control of its future in this new world. </a:t>
            </a:r>
            <a:endParaRPr lang="en-US" altLang="en-US" sz="1500" b="1" kern="1200" dirty="0">
              <a:solidFill>
                <a:srgbClr val="A20067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19811" name="Picture 6">
            <a:extLst>
              <a:ext uri="{FF2B5EF4-FFF2-40B4-BE49-F238E27FC236}">
                <a16:creationId xmlns:a16="http://schemas.microsoft.com/office/drawing/2014/main" id="{65EC8B0F-3EFD-4377-A4DA-B608887D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" y="1801416"/>
            <a:ext cx="1183481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11">
            <a:extLst>
              <a:ext uri="{FF2B5EF4-FFF2-40B4-BE49-F238E27FC236}">
                <a16:creationId xmlns:a16="http://schemas.microsoft.com/office/drawing/2014/main" id="{B9C76BB0-F309-4A91-9F12-7A956D04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" y="2640807"/>
            <a:ext cx="1077515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CD29D901-ADBD-4801-BBA5-EB26298C97D0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Transformed 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C83816-F37E-4D8A-AB58-E6B269F2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8" y="922735"/>
            <a:ext cx="6169819" cy="4095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Draft Name of Transformed Scenario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4FFDC-B832-40F3-9EF6-EB5C3B37660A}"/>
              </a:ext>
            </a:extLst>
          </p:cNvPr>
          <p:cNvSpPr txBox="1"/>
          <p:nvPr/>
        </p:nvSpPr>
        <p:spPr>
          <a:xfrm>
            <a:off x="317897" y="1629966"/>
            <a:ext cx="63627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The Transformed Story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2021…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2023…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2025…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2029…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2030…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2035…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Evidence: Signals to Support this Scenario 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2262CDD8-4872-40F0-9A26-AD6EB2958961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Transformed: Template 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6F87ED1B-3EF0-4164-93E4-93DF61D6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762000"/>
            <a:ext cx="448508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en-US" sz="2250" b="1" kern="1200">
              <a:solidFill>
                <a:srgbClr val="7E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D7DBFAF8-B0C7-44E1-8085-4AD03CE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423" y="877491"/>
            <a:ext cx="6244828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0"/>
              </a:spcBef>
              <a:buClrTx/>
              <a:buNone/>
              <a:defRPr/>
            </a:pPr>
            <a:r>
              <a:rPr lang="en-US" altLang="en-US" sz="18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Decline/Collapse is a scenario archetype where the world has changed and your company has not.  </a:t>
            </a:r>
          </a:p>
          <a:p>
            <a:pPr defTabSz="514350">
              <a:spcBef>
                <a:spcPct val="0"/>
              </a:spcBef>
              <a:buClrTx/>
              <a:buNone/>
              <a:defRPr/>
            </a:pPr>
            <a:endParaRPr lang="en-US" altLang="en-US" sz="1800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514350">
              <a:spcBef>
                <a:spcPct val="0"/>
              </a:spcBef>
              <a:buClrTx/>
              <a:buNone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Collapse Story connects signals that suggest: </a:t>
            </a:r>
          </a:p>
          <a:p>
            <a:pPr marL="288925" indent="-288925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Your imminent demise (e.g. Shut down firm; Merger) </a:t>
            </a:r>
          </a:p>
          <a:p>
            <a:pPr marL="288925" indent="-288925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 End of Growth (A Burning Platform) </a:t>
            </a:r>
          </a:p>
          <a:p>
            <a:pPr marL="288925" indent="-288925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Stagnation is challenging </a:t>
            </a:r>
            <a:r>
              <a:rPr lang="en-US" altLang="en-US" sz="18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your culture</a:t>
            </a:r>
            <a:endParaRPr lang="en-US" altLang="en-US" sz="1800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18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kern="1200" dirty="0">
                <a:solidFill>
                  <a:srgbClr val="A20067"/>
                </a:solidFill>
                <a:cs typeface="Arial" panose="020B0604020202020204" pitchFamily="34" charset="0"/>
              </a:rPr>
              <a:t>When you create the Decline/Collapse story be sure to describe both external conditions (outside-in changes) and internal actions (inside-out changes).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18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kern="1200" dirty="0">
                <a:solidFill>
                  <a:srgbClr val="A20067"/>
                </a:solidFill>
                <a:cs typeface="Arial" panose="020B0604020202020204" pitchFamily="34" charset="0"/>
              </a:rPr>
              <a:t>You might also emphasize inactions or decisions not made.  </a:t>
            </a:r>
            <a:r>
              <a:rPr lang="en-US" altLang="en-US" sz="1800" b="1" kern="1200" dirty="0">
                <a:solidFill>
                  <a:prstClr val="black"/>
                </a:solidFill>
                <a:cs typeface="Arial" panose="020B0604020202020204" pitchFamily="34" charset="0"/>
              </a:rPr>
              <a:t>The story may describe innovative efforts that failed and did not succeed as you attempted to transform the organization</a:t>
            </a:r>
            <a:r>
              <a:rPr lang="en-US" altLang="en-US" sz="1500" b="1" kern="1200" dirty="0">
                <a:solidFill>
                  <a:prstClr val="black"/>
                </a:solidFill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123908" name="Group 20">
            <a:extLst>
              <a:ext uri="{FF2B5EF4-FFF2-40B4-BE49-F238E27FC236}">
                <a16:creationId xmlns:a16="http://schemas.microsoft.com/office/drawing/2014/main" id="{1C89DB9F-0B71-4D85-9350-9932754F3933}"/>
              </a:ext>
            </a:extLst>
          </p:cNvPr>
          <p:cNvGrpSpPr>
            <a:grpSpLocks/>
          </p:cNvGrpSpPr>
          <p:nvPr/>
        </p:nvGrpSpPr>
        <p:grpSpPr bwMode="auto">
          <a:xfrm>
            <a:off x="317897" y="1733550"/>
            <a:ext cx="1851422" cy="1676400"/>
            <a:chOff x="7082125" y="1975411"/>
            <a:chExt cx="1592263" cy="1457325"/>
          </a:xfrm>
        </p:grpSpPr>
        <p:pic>
          <p:nvPicPr>
            <p:cNvPr id="123911" name="Picture 2">
              <a:extLst>
                <a:ext uri="{FF2B5EF4-FFF2-40B4-BE49-F238E27FC236}">
                  <a16:creationId xmlns:a16="http://schemas.microsoft.com/office/drawing/2014/main" id="{E554925E-2A14-4C7A-99F5-3FC068F40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511" y="3115236"/>
              <a:ext cx="1185862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17">
              <a:extLst>
                <a:ext uri="{FF2B5EF4-FFF2-40B4-BE49-F238E27FC236}">
                  <a16:creationId xmlns:a16="http://schemas.microsoft.com/office/drawing/2014/main" id="{5BE9BFC5-E322-446A-901B-71EAA9158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125" y="1975411"/>
              <a:ext cx="1592263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2">
              <a:extLst>
                <a:ext uri="{FF2B5EF4-FFF2-40B4-BE49-F238E27FC236}">
                  <a16:creationId xmlns:a16="http://schemas.microsoft.com/office/drawing/2014/main" id="{E7E22C64-5809-418B-80F0-4614319CC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938" y="2592951"/>
              <a:ext cx="6937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8ACED2F3-6B3C-4DEE-920A-F603D3C71EFE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Decline / Collapse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8410E2A6-7C7B-4918-A165-EC9CABCA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762000"/>
            <a:ext cx="448508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en-US" sz="2250" b="1" kern="1200">
              <a:solidFill>
                <a:srgbClr val="7E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F6E36-CDDF-43DB-8672-003A85D3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8" y="922735"/>
            <a:ext cx="6169819" cy="4095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Draft Name of Decline/Collapse Scenario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AC100-F9DF-4517-9BAA-54BD7C51F060}"/>
              </a:ext>
            </a:extLst>
          </p:cNvPr>
          <p:cNvSpPr txBox="1"/>
          <p:nvPr/>
        </p:nvSpPr>
        <p:spPr>
          <a:xfrm>
            <a:off x="317897" y="1629966"/>
            <a:ext cx="63627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The Decline-Collapse Story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2021…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2023…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2025…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2029…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2030…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2035…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Evidence: Signals to Support this Scenario 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E38A4730-2704-47B8-9DC1-F9F0CEB2C701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Decline Collapse: Template 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1" descr="ft_logo">
            <a:extLst>
              <a:ext uri="{FF2B5EF4-FFF2-40B4-BE49-F238E27FC236}">
                <a16:creationId xmlns:a16="http://schemas.microsoft.com/office/drawing/2014/main" id="{DA16DCC6-3D29-4D87-9264-10782152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29" y="688182"/>
            <a:ext cx="68580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062019E8-18FA-4A98-8CD7-6FFCE420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853679"/>
            <a:ext cx="7924800" cy="40257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514350">
              <a:buClrTx/>
              <a:buNone/>
              <a:defRPr/>
            </a:pPr>
            <a:r>
              <a:rPr lang="en-US" sz="1800" kern="12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When the </a:t>
            </a:r>
            <a:r>
              <a:rPr lang="en-US" sz="1800" b="1" kern="12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Four Futures are </a:t>
            </a:r>
            <a:r>
              <a:rPr lang="en-US" sz="1800" kern="12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written, you should engage colleagues in answering strategic questions:</a:t>
            </a:r>
          </a:p>
          <a:p>
            <a:pPr defTabSz="514350">
              <a:buClrTx/>
              <a:buNone/>
              <a:defRPr/>
            </a:pPr>
            <a:r>
              <a:rPr lang="en-US" sz="1500" kern="12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 </a:t>
            </a: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What signals or trends have you seen that might support the future described in each scenario? </a:t>
            </a:r>
            <a:b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</a:br>
            <a:endParaRPr lang="en-US" sz="1800" kern="1200" dirty="0">
              <a:solidFill>
                <a:prstClr val="black"/>
              </a:solidFill>
              <a:cs typeface="Calibri" pitchFamily="34" charset="0"/>
            </a:endParaRP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What are the internal implications for our partners and teams? </a:t>
            </a:r>
            <a:b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</a:b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What might our customers (citizens) do differently to thrive in this future? </a:t>
            </a: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endParaRPr lang="en-US" sz="1800" kern="1200" dirty="0">
              <a:solidFill>
                <a:prstClr val="black"/>
              </a:solidFill>
              <a:cs typeface="Calibri" pitchFamily="34" charset="0"/>
            </a:endParaRP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Where might the story go from here? Write a few extensions </a:t>
            </a:r>
            <a:r>
              <a:rPr lang="en-US" sz="1800" b="1" kern="1200" dirty="0">
                <a:solidFill>
                  <a:prstClr val="black"/>
                </a:solidFill>
                <a:cs typeface="Calibri" pitchFamily="34" charset="0"/>
              </a:rPr>
              <a:t>from</a:t>
            </a: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 this future.</a:t>
            </a: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endParaRPr lang="en-US" sz="1800" kern="1200" dirty="0">
              <a:solidFill>
                <a:prstClr val="black"/>
              </a:solidFill>
              <a:cs typeface="Calibri" pitchFamily="34" charset="0"/>
            </a:endParaRPr>
          </a:p>
          <a:p>
            <a:pPr marL="225029" indent="-225029" defTabSz="514350">
              <a:buClrTx/>
              <a:buFont typeface="Wingdings" panose="05000000000000000000" pitchFamily="2" charset="2"/>
              <a:buChar char="q"/>
              <a:defRPr/>
            </a:pPr>
            <a:r>
              <a:rPr lang="en-US" sz="1800" kern="1200" dirty="0">
                <a:solidFill>
                  <a:prstClr val="black"/>
                </a:solidFill>
                <a:cs typeface="Calibri" pitchFamily="34" charset="0"/>
              </a:rPr>
              <a:t>What indicators or milestones might we monitor that represent a tipping point of this future? </a:t>
            </a: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7986D095-6C0A-4686-8EFC-A4AB8C3DFA4C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Resource: Team Conversations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>
            <a:extLst>
              <a:ext uri="{FF2B5EF4-FFF2-40B4-BE49-F238E27FC236}">
                <a16:creationId xmlns:a16="http://schemas.microsoft.com/office/drawing/2014/main" id="{C024F76E-542A-4234-B256-AF96E1E9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" y="1148954"/>
            <a:ext cx="1809750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EB31FB-CA1C-47B9-9B9A-9865B4E0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95350"/>
            <a:ext cx="68770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F71B01CD-2B75-443B-9F69-F0429DBB6A4D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Examples: Four Futures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>
            <a:extLst>
              <a:ext uri="{FF2B5EF4-FFF2-40B4-BE49-F238E27FC236}">
                <a16:creationId xmlns:a16="http://schemas.microsoft.com/office/drawing/2014/main" id="{7D1043C9-3B79-4AF4-AFC1-200906A0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60" y="1803797"/>
            <a:ext cx="170616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2">
            <a:extLst>
              <a:ext uri="{FF2B5EF4-FFF2-40B4-BE49-F238E27FC236}">
                <a16:creationId xmlns:a16="http://schemas.microsoft.com/office/drawing/2014/main" id="{D9A19513-C717-4478-9093-AD20A3BA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0471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7" descr="Image result for jpmorgan real estate logo">
            <a:extLst>
              <a:ext uri="{FF2B5EF4-FFF2-40B4-BE49-F238E27FC236}">
                <a16:creationId xmlns:a16="http://schemas.microsoft.com/office/drawing/2014/main" id="{3CDB9BC4-98E4-400A-956D-891EA2BF9754}"/>
              </a:ext>
            </a:extLst>
          </p:cNvPr>
          <p:cNvSpPr/>
          <p:nvPr/>
        </p:nvSpPr>
        <p:spPr>
          <a:xfrm>
            <a:off x="4356497" y="4762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25" rIns="91425" bIns="45725"/>
          <a:lstStyle/>
          <a:p>
            <a:pPr defTabSz="914355">
              <a:defRPr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97">
            <a:extLst>
              <a:ext uri="{FF2B5EF4-FFF2-40B4-BE49-F238E27FC236}">
                <a16:creationId xmlns:a16="http://schemas.microsoft.com/office/drawing/2014/main" id="{122EFB98-C1E3-4605-A950-9BF7701F6141}"/>
              </a:ext>
            </a:extLst>
          </p:cNvPr>
          <p:cNvSpPr txBox="1"/>
          <p:nvPr/>
        </p:nvSpPr>
        <p:spPr>
          <a:xfrm>
            <a:off x="0" y="166688"/>
            <a:ext cx="9144000" cy="598885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914355">
              <a:buSzPts val="500"/>
              <a:defRPr/>
            </a:pPr>
            <a:r>
              <a:rPr lang="en-US" sz="3000" dirty="0">
                <a:solidFill>
                  <a:srgbClr val="FFFFFF"/>
                </a:solidFill>
                <a:ea typeface="+mn-ea"/>
              </a:rPr>
              <a:t>   </a:t>
            </a:r>
            <a:endParaRPr sz="30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B84550A0-616F-4EBF-AF43-F912D921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18" y="1098094"/>
            <a:ext cx="398859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Four Futures refers to a set of scenario archetypes: Continued Growth, Disciplined/Constrained, Transformed, and Decline Collapse.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The original model was developed and popularized by Foresight Professor </a:t>
            </a:r>
            <a:b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Jim </a:t>
            </a:r>
            <a:r>
              <a:rPr lang="en-US" altLang="en-US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Dator</a:t>
            </a: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 at the University of Hawaii.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While the framework has been used for years in the foresight community it was most recently codified in the Journal of Futures Studies November 2009. </a:t>
            </a:r>
          </a:p>
        </p:txBody>
      </p:sp>
      <p:pic>
        <p:nvPicPr>
          <p:cNvPr id="3" name="Picture 2" descr="http://www.foresightguide.com/wp-content/uploads/2015/06/image112.png">
            <a:extLst>
              <a:ext uri="{FF2B5EF4-FFF2-40B4-BE49-F238E27FC236}">
                <a16:creationId xmlns:a16="http://schemas.microsoft.com/office/drawing/2014/main" id="{00B9DB32-6624-4D64-90FA-A0C8D22C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7" y="1246584"/>
            <a:ext cx="4358878" cy="34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3657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7" descr="Image result for jpmorgan real estate logo">
            <a:extLst>
              <a:ext uri="{FF2B5EF4-FFF2-40B4-BE49-F238E27FC236}">
                <a16:creationId xmlns:a16="http://schemas.microsoft.com/office/drawing/2014/main" id="{3CDB9BC4-98E4-400A-956D-891EA2BF9754}"/>
              </a:ext>
            </a:extLst>
          </p:cNvPr>
          <p:cNvSpPr/>
          <p:nvPr/>
        </p:nvSpPr>
        <p:spPr>
          <a:xfrm>
            <a:off x="4356497" y="4762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25" rIns="91425" bIns="45725"/>
          <a:lstStyle/>
          <a:p>
            <a:pPr defTabSz="914355">
              <a:defRPr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97">
            <a:extLst>
              <a:ext uri="{FF2B5EF4-FFF2-40B4-BE49-F238E27FC236}">
                <a16:creationId xmlns:a16="http://schemas.microsoft.com/office/drawing/2014/main" id="{122EFB98-C1E3-4605-A950-9BF7701F6141}"/>
              </a:ext>
            </a:extLst>
          </p:cNvPr>
          <p:cNvSpPr txBox="1"/>
          <p:nvPr/>
        </p:nvSpPr>
        <p:spPr>
          <a:xfrm>
            <a:off x="0" y="166688"/>
            <a:ext cx="9144000" cy="598885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lIns="0" tIns="0" rIns="0" bIns="0" anchor="ctr"/>
          <a:lstStyle/>
          <a:p>
            <a:pPr marL="282575" defTabSz="914355">
              <a:buSzPts val="500"/>
              <a:defRPr/>
            </a:pPr>
            <a:r>
              <a:rPr lang="en-US" sz="3000" dirty="0">
                <a:solidFill>
                  <a:srgbClr val="FFFFFF"/>
                </a:solidFill>
                <a:ea typeface="+mn-ea"/>
              </a:rPr>
              <a:t>The Assignment</a:t>
            </a:r>
            <a:endParaRPr sz="30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EB7C2C7-CB22-4CEC-ACB9-D4D6E4D6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71" y="1303416"/>
            <a:ext cx="79390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We would like you to draft notes on your organization’s Four Futures for the 2020s-2030s time horizon.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Please complete ‘bullet point’ drafts for all four futures based on the template on subsequent pages.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Feel free to adjust the dates (though my preference is to show a ‘step by step’ story rather than a snapshot of your organization.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As you create your bullet points please try to integrate changes in the Green Bay region as well as your organization.  </a:t>
            </a:r>
          </a:p>
        </p:txBody>
      </p:sp>
    </p:spTree>
    <p:extLst>
      <p:ext uri="{BB962C8B-B14F-4D97-AF65-F5344CB8AC3E}">
        <p14:creationId xmlns:p14="http://schemas.microsoft.com/office/powerpoint/2010/main" val="174666397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191" descr="http://download.microsoft.com/download/B/1/0/B102AB56-BB7E-4BCF-9D80-1278A029F95A/MSFT_logo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913" y="2083875"/>
            <a:ext cx="1956775" cy="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91" descr="http://www.watchlistnews.com/logos/peabody-energy-corp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8219" y="1406272"/>
            <a:ext cx="1231934" cy="443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8" name="Google Shape;1068;p191"/>
          <p:cNvGrpSpPr/>
          <p:nvPr/>
        </p:nvGrpSpPr>
        <p:grpSpPr>
          <a:xfrm>
            <a:off x="7129447" y="1267554"/>
            <a:ext cx="1783812" cy="1632641"/>
            <a:chOff x="7082125" y="1975411"/>
            <a:chExt cx="1592263" cy="1457325"/>
          </a:xfrm>
        </p:grpSpPr>
        <p:pic>
          <p:nvPicPr>
            <p:cNvPr id="1069" name="Google Shape;1069;p191" descr="http://nokiamuseum.info/wp-content/uploads/2013/06/NOKI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61511" y="3115236"/>
              <a:ext cx="1185862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0" name="Google Shape;1070;p191" descr="http://rimhelpblog.files.wordpress.com/2012/02/blackberry-logo.jpg?w=500&amp;h=164"/>
            <p:cNvPicPr preferRelativeResize="0"/>
            <p:nvPr/>
          </p:nvPicPr>
          <p:blipFill rotWithShape="1">
            <a:blip r:embed="rId6">
              <a:alphaModFix/>
            </a:blip>
            <a:srcRect l="4270" r="-4269"/>
            <a:stretch/>
          </p:blipFill>
          <p:spPr>
            <a:xfrm>
              <a:off x="7082125" y="1975411"/>
              <a:ext cx="1592263" cy="668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Google Shape;1071;p19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86938" y="2524933"/>
              <a:ext cx="693737" cy="51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2" name="Google Shape;1072;p191"/>
          <p:cNvSpPr txBox="1"/>
          <p:nvPr/>
        </p:nvSpPr>
        <p:spPr>
          <a:xfrm>
            <a:off x="436300" y="1228300"/>
            <a:ext cx="15633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tabLst/>
              <a:defRPr/>
            </a:pPr>
            <a:r>
              <a:rPr kumimoji="0" lang="en" sz="12000" b="1" i="0" u="none" strike="noStrike" kern="0" cap="none" spc="0" normalizeH="0" baseline="0" noProof="0">
                <a:ln>
                  <a:noFill/>
                </a:ln>
                <a:solidFill>
                  <a:srgbClr val="FA200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12000" b="0" i="0" u="none" strike="noStrike" kern="0" cap="none" spc="0" normalizeH="0" baseline="0" noProof="0">
              <a:ln>
                <a:noFill/>
              </a:ln>
              <a:solidFill>
                <a:srgbClr val="FA200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191"/>
          <p:cNvSpPr txBox="1"/>
          <p:nvPr/>
        </p:nvSpPr>
        <p:spPr>
          <a:xfrm>
            <a:off x="3102445" y="2599164"/>
            <a:ext cx="108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2008 – 2014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74" name="Google Shape;1074;p191" descr="Image result for us intelligence agenci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0008" y="2130634"/>
            <a:ext cx="915515" cy="8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91" descr="Image result for IBM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1798" y="1367447"/>
            <a:ext cx="1231935" cy="4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91"/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Four Futures Thinking</a:t>
            </a:r>
          </a:p>
        </p:txBody>
      </p:sp>
      <p:sp>
        <p:nvSpPr>
          <p:cNvPr id="1078" name="Google Shape;1078;p191"/>
          <p:cNvSpPr txBox="1"/>
          <p:nvPr/>
        </p:nvSpPr>
        <p:spPr>
          <a:xfrm>
            <a:off x="270932" y="3526814"/>
            <a:ext cx="1661307" cy="74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ued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Growth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191"/>
          <p:cNvSpPr txBox="1"/>
          <p:nvPr/>
        </p:nvSpPr>
        <p:spPr>
          <a:xfrm>
            <a:off x="2648560" y="3526814"/>
            <a:ext cx="16575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Disciplined</a:t>
            </a:r>
            <a:b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Constrained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191"/>
          <p:cNvSpPr txBox="1"/>
          <p:nvPr/>
        </p:nvSpPr>
        <p:spPr>
          <a:xfrm>
            <a:off x="4936111" y="3526814"/>
            <a:ext cx="1563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Transformed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191"/>
          <p:cNvSpPr txBox="1"/>
          <p:nvPr/>
        </p:nvSpPr>
        <p:spPr>
          <a:xfrm>
            <a:off x="7354753" y="3526814"/>
            <a:ext cx="13332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Decline  </a:t>
            </a:r>
            <a:b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Collapse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82" name="Google Shape;1082;p191"/>
          <p:cNvCxnSpPr/>
          <p:nvPr/>
        </p:nvCxnSpPr>
        <p:spPr>
          <a:xfrm rot="10800000">
            <a:off x="6854525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3" name="Google Shape;1083;p191"/>
          <p:cNvCxnSpPr/>
          <p:nvPr/>
        </p:nvCxnSpPr>
        <p:spPr>
          <a:xfrm rot="10800000">
            <a:off x="4580988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4" name="Google Shape;1084;p191"/>
          <p:cNvCxnSpPr/>
          <p:nvPr/>
        </p:nvCxnSpPr>
        <p:spPr>
          <a:xfrm rot="10800000">
            <a:off x="2287375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0512756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91"/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Task: Construct Your Four Futures </a:t>
            </a:r>
          </a:p>
        </p:txBody>
      </p:sp>
      <p:cxnSp>
        <p:nvCxnSpPr>
          <p:cNvPr id="1082" name="Google Shape;1082;p191"/>
          <p:cNvCxnSpPr/>
          <p:nvPr/>
        </p:nvCxnSpPr>
        <p:spPr>
          <a:xfrm rot="10800000">
            <a:off x="6854525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3" name="Google Shape;1083;p191"/>
          <p:cNvCxnSpPr/>
          <p:nvPr/>
        </p:nvCxnSpPr>
        <p:spPr>
          <a:xfrm rot="10800000">
            <a:off x="4580988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4" name="Google Shape;1084;p191"/>
          <p:cNvCxnSpPr/>
          <p:nvPr/>
        </p:nvCxnSpPr>
        <p:spPr>
          <a:xfrm rot="10800000">
            <a:off x="2287375" y="817500"/>
            <a:ext cx="0" cy="4364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" name="Google Shape;1101;p192">
            <a:extLst>
              <a:ext uri="{FF2B5EF4-FFF2-40B4-BE49-F238E27FC236}">
                <a16:creationId xmlns:a16="http://schemas.microsoft.com/office/drawing/2014/main" id="{EA384EE4-E88E-4680-9417-B9837254544D}"/>
              </a:ext>
            </a:extLst>
          </p:cNvPr>
          <p:cNvSpPr txBox="1"/>
          <p:nvPr/>
        </p:nvSpPr>
        <p:spPr>
          <a:xfrm>
            <a:off x="411275" y="2827530"/>
            <a:ext cx="13596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dirty="0">
                <a:solidFill>
                  <a:srgbClr val="A20067"/>
                </a:solidFill>
              </a:rPr>
              <a:t>Continued </a:t>
            </a:r>
            <a:br>
              <a:rPr lang="en" sz="1800" b="1" dirty="0">
                <a:solidFill>
                  <a:srgbClr val="A20067"/>
                </a:solidFill>
              </a:rPr>
            </a:br>
            <a:r>
              <a:rPr lang="en" sz="1800" b="1" dirty="0">
                <a:solidFill>
                  <a:srgbClr val="A20067"/>
                </a:solidFill>
              </a:rPr>
              <a:t>Growth </a:t>
            </a:r>
            <a:endParaRPr sz="1800" dirty="0">
              <a:solidFill>
                <a:srgbClr val="A20067"/>
              </a:solidFill>
            </a:endParaRPr>
          </a:p>
        </p:txBody>
      </p:sp>
      <p:sp>
        <p:nvSpPr>
          <p:cNvPr id="3" name="Google Shape;1102;p192">
            <a:extLst>
              <a:ext uri="{FF2B5EF4-FFF2-40B4-BE49-F238E27FC236}">
                <a16:creationId xmlns:a16="http://schemas.microsoft.com/office/drawing/2014/main" id="{3E3D5519-A1F0-4350-8131-7529B3A13709}"/>
              </a:ext>
            </a:extLst>
          </p:cNvPr>
          <p:cNvSpPr txBox="1"/>
          <p:nvPr/>
        </p:nvSpPr>
        <p:spPr>
          <a:xfrm>
            <a:off x="2521726" y="2827530"/>
            <a:ext cx="16575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dirty="0">
                <a:solidFill>
                  <a:srgbClr val="A20067"/>
                </a:solidFill>
              </a:rPr>
              <a:t>Disciplined</a:t>
            </a:r>
            <a:br>
              <a:rPr lang="en" sz="1800" b="1" dirty="0">
                <a:solidFill>
                  <a:srgbClr val="A20067"/>
                </a:solidFill>
              </a:rPr>
            </a:br>
            <a:r>
              <a:rPr lang="en" sz="1800" b="1" dirty="0">
                <a:solidFill>
                  <a:srgbClr val="A20067"/>
                </a:solidFill>
              </a:rPr>
              <a:t> Constrained</a:t>
            </a:r>
            <a:endParaRPr sz="1800" dirty="0">
              <a:solidFill>
                <a:srgbClr val="A20067"/>
              </a:solidFill>
            </a:endParaRPr>
          </a:p>
        </p:txBody>
      </p:sp>
      <p:sp>
        <p:nvSpPr>
          <p:cNvPr id="4" name="Google Shape;1103;p192">
            <a:extLst>
              <a:ext uri="{FF2B5EF4-FFF2-40B4-BE49-F238E27FC236}">
                <a16:creationId xmlns:a16="http://schemas.microsoft.com/office/drawing/2014/main" id="{503695D2-77A7-4EC8-BE23-B761E5C7B678}"/>
              </a:ext>
            </a:extLst>
          </p:cNvPr>
          <p:cNvSpPr txBox="1"/>
          <p:nvPr/>
        </p:nvSpPr>
        <p:spPr>
          <a:xfrm>
            <a:off x="4809277" y="2827530"/>
            <a:ext cx="1563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>
                <a:solidFill>
                  <a:srgbClr val="A20067"/>
                </a:solidFill>
              </a:rPr>
              <a:t>Transformed </a:t>
            </a:r>
            <a:endParaRPr sz="1800">
              <a:solidFill>
                <a:srgbClr val="A20067"/>
              </a:solidFill>
            </a:endParaRPr>
          </a:p>
        </p:txBody>
      </p:sp>
      <p:sp>
        <p:nvSpPr>
          <p:cNvPr id="5" name="Google Shape;1104;p192">
            <a:extLst>
              <a:ext uri="{FF2B5EF4-FFF2-40B4-BE49-F238E27FC236}">
                <a16:creationId xmlns:a16="http://schemas.microsoft.com/office/drawing/2014/main" id="{56B23CBC-28E2-4862-A1AA-45A2773B9729}"/>
              </a:ext>
            </a:extLst>
          </p:cNvPr>
          <p:cNvSpPr txBox="1"/>
          <p:nvPr/>
        </p:nvSpPr>
        <p:spPr>
          <a:xfrm>
            <a:off x="7227919" y="2827530"/>
            <a:ext cx="13332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dirty="0">
                <a:solidFill>
                  <a:srgbClr val="A20067"/>
                </a:solidFill>
              </a:rPr>
              <a:t>Decline  </a:t>
            </a:r>
            <a:br>
              <a:rPr lang="en" sz="1800" b="1" dirty="0">
                <a:solidFill>
                  <a:srgbClr val="A20067"/>
                </a:solidFill>
              </a:rPr>
            </a:br>
            <a:r>
              <a:rPr lang="en" sz="1800" b="1" dirty="0">
                <a:solidFill>
                  <a:srgbClr val="A20067"/>
                </a:solidFill>
              </a:rPr>
              <a:t> Collapse </a:t>
            </a:r>
            <a:endParaRPr sz="1800" dirty="0">
              <a:solidFill>
                <a:srgbClr val="A20067"/>
              </a:solidFill>
            </a:endParaRP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45865AA-6AAF-4375-80DA-4C158554C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5" y="1537630"/>
            <a:ext cx="1608334" cy="1276202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E2F198E-3F8E-4CC3-8397-700130A41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57" y="1537630"/>
            <a:ext cx="1608334" cy="1276202"/>
          </a:xfrm>
          <a:prstGeom prst="rect">
            <a:avLst/>
          </a:prstGeom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4524A7B7-95E2-4293-90AB-87173A54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89" y="1500302"/>
            <a:ext cx="1608334" cy="1276202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08C4707C-5D71-4126-B07F-388873FE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19" y="1463922"/>
            <a:ext cx="1608334" cy="12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713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16">
            <a:extLst>
              <a:ext uri="{FF2B5EF4-FFF2-40B4-BE49-F238E27FC236}">
                <a16:creationId xmlns:a16="http://schemas.microsoft.com/office/drawing/2014/main" id="{08924B96-2101-4EF5-960D-995FE87E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1" y="1008460"/>
            <a:ext cx="454580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>
                <a:solidFill>
                  <a:srgbClr val="890C08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Three Mechanisms of Change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Your scenarios should include: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en-US" sz="1500" b="1" kern="12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>
                <a:solidFill>
                  <a:srgbClr val="890C08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1) Trends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Slow moving changes over time;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Language should be ‘more’ or ‘less’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500" b="1" kern="12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>
                <a:solidFill>
                  <a:srgbClr val="890C08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2) Events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Sources of discontinuity including: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Scheduled Events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Plausible Events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Wildcard Events (Low Probability, High Impact)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500" b="1" kern="1200">
              <a:solidFill>
                <a:srgbClr val="890C08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>
                <a:solidFill>
                  <a:srgbClr val="890C08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3) Choices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  Reflect our investments in people, partnerships </a:t>
            </a:r>
            <a:b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500" b="1" kern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  and places.  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3558DA5B-5664-4B70-9D1F-1283DB98B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42" y="1008460"/>
            <a:ext cx="3250406" cy="35548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500" b="1" kern="1200" dirty="0">
                <a:solidFill>
                  <a:srgbClr val="890C08"/>
                </a:solidFill>
                <a:latin typeface="Calibri"/>
                <a:cs typeface="Arial" panose="020B0604020202020204" pitchFamily="34" charset="0"/>
              </a:rPr>
              <a:t>Experiment with Story Structures </a:t>
            </a:r>
          </a:p>
          <a:p>
            <a:pPr marL="214313" indent="-214313" defTabSz="68580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Multi-paragraph stories </a:t>
            </a:r>
          </a:p>
          <a:p>
            <a:pPr marL="214313" indent="-214313" defTabSz="68580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Bullet points of storyline elements  </a:t>
            </a:r>
          </a:p>
          <a:p>
            <a:pPr marL="214313" indent="-214313" defTabSz="68580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Visualizations that communication the message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1500" b="1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500" b="1" kern="1200" dirty="0">
                <a:solidFill>
                  <a:srgbClr val="890C08"/>
                </a:solidFill>
                <a:latin typeface="Calibri"/>
                <a:cs typeface="Arial" panose="020B0604020202020204" pitchFamily="34" charset="0"/>
              </a:rPr>
              <a:t>STEEP Forces of Change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Each scenario should include elements of the STEEP categories of change: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1500" b="1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192881" indent="-192881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Society (Demographics / Culture)</a:t>
            </a:r>
          </a:p>
          <a:p>
            <a:pPr marL="192881" indent="-192881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Technology </a:t>
            </a:r>
          </a:p>
          <a:p>
            <a:pPr marL="192881" indent="-192881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Economy </a:t>
            </a:r>
          </a:p>
          <a:p>
            <a:pPr marL="192881" indent="-192881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Environment </a:t>
            </a:r>
          </a:p>
          <a:p>
            <a:pPr marL="192881" indent="-192881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50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Politics (Legal)</a:t>
            </a:r>
            <a:endParaRPr lang="en-US" altLang="en-US" sz="1050" b="1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E72FC3FD-0DF8-48C4-8DEC-DDE658AA62D0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Storytelling Tips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>
            <a:extLst>
              <a:ext uri="{FF2B5EF4-FFF2-40B4-BE49-F238E27FC236}">
                <a16:creationId xmlns:a16="http://schemas.microsoft.com/office/drawing/2014/main" id="{E4378BAF-F643-4B9F-8CF1-C119A6A80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fld id="{0A873E78-2B1E-4B94-9483-60A5B11226CB}" type="slidenum">
              <a:rPr lang="en-US" altLang="en-US" sz="900" b="1" kern="1200">
                <a:solidFill>
                  <a:srgbClr val="898989"/>
                </a:solidFill>
                <a:latin typeface="Elementary Heavy SF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n-US" altLang="en-US" sz="900" b="1" kern="1200">
              <a:solidFill>
                <a:srgbClr val="898989"/>
              </a:solidFill>
              <a:latin typeface="Elementary Heavy SF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FC94F6-198C-4FA3-A386-987CA8B8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8" y="922735"/>
            <a:ext cx="6169819" cy="4095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Draft Name of Continuation Scenario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498CE-9639-4F2A-8560-5A5A87F47404}"/>
              </a:ext>
            </a:extLst>
          </p:cNvPr>
          <p:cNvSpPr txBox="1"/>
          <p:nvPr/>
        </p:nvSpPr>
        <p:spPr>
          <a:xfrm>
            <a:off x="317897" y="1629966"/>
            <a:ext cx="63627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The Continuation Story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2021…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2023…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2025… 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2029…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2030…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In 2035…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Evidence: Signals to Support this Scenario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135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Signal Title/Link </a:t>
            </a: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CE32C5F6-9FE0-421A-B6D7-D9892EE5D5E9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Continuation: Template 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16">
            <a:extLst>
              <a:ext uri="{FF2B5EF4-FFF2-40B4-BE49-F238E27FC236}">
                <a16:creationId xmlns:a16="http://schemas.microsoft.com/office/drawing/2014/main" id="{A1B70F49-C02A-4507-897C-A9E16E70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41" y="1955006"/>
            <a:ext cx="14823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950" b="1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36471C3A-1EAC-40E1-A967-B3132646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269" y="919163"/>
            <a:ext cx="6453188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Continuation is story based on signals that reflect </a:t>
            </a:r>
            <a:r>
              <a:rPr lang="en-US" altLang="en-US" sz="1800" i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known knowns </a:t>
            </a: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and extrapolation of generally positive forces</a:t>
            </a:r>
            <a:r>
              <a:rPr lang="en-US" altLang="en-US" sz="1800" kern="1200" dirty="0">
                <a:solidFill>
                  <a:srgbClr val="A20067"/>
                </a:solidFill>
                <a:latin typeface="Calibri"/>
                <a:cs typeface="Arial" panose="020B0604020202020204" pitchFamily="34" charset="0"/>
              </a:rPr>
              <a:t>. </a:t>
            </a:r>
            <a:r>
              <a:rPr lang="en-US" altLang="en-US" sz="1800" b="1" kern="1200" dirty="0">
                <a:solidFill>
                  <a:srgbClr val="A20067"/>
                </a:solidFill>
                <a:cs typeface="Arial" panose="020B0604020202020204" pitchFamily="34" charset="0"/>
              </a:rPr>
              <a:t>This scenario may be viewed as the ‘baseline’ (extrapolation) or ‘official future’ which reflect the shared (often unspoken) assumptions of an organization.</a:t>
            </a:r>
          </a:p>
          <a:p>
            <a:pPr defTabSz="514350">
              <a:spcBef>
                <a:spcPct val="0"/>
              </a:spcBef>
              <a:buClrTx/>
              <a:buNone/>
              <a:defRPr/>
            </a:pPr>
            <a:endParaRPr lang="en-US" altLang="en-US" sz="1800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514350">
              <a:spcBef>
                <a:spcPct val="0"/>
              </a:spcBef>
              <a:buClrTx/>
              <a:buNone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When you create the Continuation story it should include </a:t>
            </a:r>
          </a:p>
          <a:p>
            <a:pPr marL="214313" indent="-214313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Familiar stakeholders and partnerships </a:t>
            </a:r>
          </a:p>
          <a:p>
            <a:pPr marL="214313" indent="-214313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Policies, services &amp; value offerings, and customer (citizen) needs</a:t>
            </a:r>
          </a:p>
          <a:p>
            <a:pPr marL="214313" indent="-214313" defTabSz="514350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1800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How you overcame new twists &amp; turns along the way</a:t>
            </a:r>
          </a:p>
          <a:p>
            <a:pPr defTabSz="514350">
              <a:spcBef>
                <a:spcPct val="0"/>
              </a:spcBef>
              <a:buClrTx/>
              <a:buNone/>
              <a:defRPr/>
            </a:pPr>
            <a:r>
              <a:rPr lang="en-US" altLang="en-US" sz="1800" kern="1200" dirty="0">
                <a:solidFill>
                  <a:srgbClr val="800000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kern="1200" dirty="0">
                <a:solidFill>
                  <a:srgbClr val="A20067"/>
                </a:solidFill>
                <a:cs typeface="Arial" panose="020B0604020202020204" pitchFamily="34" charset="0"/>
              </a:rPr>
              <a:t>The story should include challenges of new social norms and market dynamics but inevitably reveal how your organization leverages its core capabilities and ‘rides the wave’ of change. </a:t>
            </a:r>
          </a:p>
        </p:txBody>
      </p:sp>
      <p:sp>
        <p:nvSpPr>
          <p:cNvPr id="111620" name="Slide Number Placeholder 2">
            <a:extLst>
              <a:ext uri="{FF2B5EF4-FFF2-40B4-BE49-F238E27FC236}">
                <a16:creationId xmlns:a16="http://schemas.microsoft.com/office/drawing/2014/main" id="{13C340F3-B5C8-4423-8C2C-0E5E4ECE1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fld id="{5FE8C228-D7C8-47ED-8613-A810DA190E26}" type="slidenum">
              <a:rPr lang="en-US" altLang="en-US" sz="900" b="1" kern="1200">
                <a:solidFill>
                  <a:srgbClr val="898989"/>
                </a:solidFill>
                <a:latin typeface="Elementary Heavy SF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n-US" altLang="en-US" sz="900" b="1" kern="1200">
              <a:solidFill>
                <a:srgbClr val="898989"/>
              </a:solidFill>
              <a:latin typeface="Elementary Heavy SF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31CC54A8-5A0F-4049-A50C-6440F9339D6C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Continuation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6">
            <a:extLst>
              <a:ext uri="{FF2B5EF4-FFF2-40B4-BE49-F238E27FC236}">
                <a16:creationId xmlns:a16="http://schemas.microsoft.com/office/drawing/2014/main" id="{4603C9F2-CB74-43AA-91A7-F4877B0F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966" y="919163"/>
            <a:ext cx="66932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A20067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Disciplined/Constrained is a story of the future where your organization continues to operate in a traditional manner despite evidence that the world around you has shifted.  Key organizational challenges are maintaining relevance and returning to growth.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kern="1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When you create the Disciplined/Constrained story be sure to</a:t>
            </a:r>
            <a:r>
              <a:rPr lang="en-US" altLang="en-US" sz="1800" b="1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reveal: </a:t>
            </a:r>
          </a:p>
          <a:p>
            <a:pPr marL="231775" indent="-231775" defTabSz="6858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Signals that suggest your current services and value offerings are less relevant or aligned to market and client needs. </a:t>
            </a:r>
          </a:p>
          <a:p>
            <a:pPr marL="231775" indent="-231775" defTabSz="6858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Signals that challenge organizational culture or processes. </a:t>
            </a:r>
            <a:br>
              <a:rPr lang="en-US" altLang="en-US" sz="1800" kern="1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en-US" sz="1800" kern="1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A20067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The story might surface how the organization’s inability or refusal to change has hit a ‘limits to growth’ phase.  The story’s tone is not fatalistic but morale and expectations for growth are muted. You will survive but not thrive. </a:t>
            </a:r>
          </a:p>
        </p:txBody>
      </p:sp>
      <p:pic>
        <p:nvPicPr>
          <p:cNvPr id="115715" name="Picture 10">
            <a:extLst>
              <a:ext uri="{FF2B5EF4-FFF2-40B4-BE49-F238E27FC236}">
                <a16:creationId xmlns:a16="http://schemas.microsoft.com/office/drawing/2014/main" id="{E58E9576-05E7-417F-96D5-69ED510E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5" y="2008585"/>
            <a:ext cx="1460897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10" descr="ft_logo">
            <a:extLst>
              <a:ext uri="{FF2B5EF4-FFF2-40B4-BE49-F238E27FC236}">
                <a16:creationId xmlns:a16="http://schemas.microsoft.com/office/drawing/2014/main" id="{D9846B21-BA25-4C01-A3A9-1C821C22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29" y="39292"/>
            <a:ext cx="9144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Slide Number Placeholder 2">
            <a:extLst>
              <a:ext uri="{FF2B5EF4-FFF2-40B4-BE49-F238E27FC236}">
                <a16:creationId xmlns:a16="http://schemas.microsoft.com/office/drawing/2014/main" id="{5751343E-E064-41B9-B9C8-1CFA84ABE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900" b="1" kern="1200" dirty="0">
              <a:solidFill>
                <a:srgbClr val="898989"/>
              </a:solidFill>
              <a:latin typeface="Elementary Heavy SF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720" name="Google Shape;1066;p191">
            <a:extLst>
              <a:ext uri="{FF2B5EF4-FFF2-40B4-BE49-F238E27FC236}">
                <a16:creationId xmlns:a16="http://schemas.microsoft.com/office/drawing/2014/main" id="{E0EDDD04-61C0-4473-A959-4BCCCDE0A4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1" y="2721769"/>
            <a:ext cx="195619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73;p191">
            <a:extLst>
              <a:ext uri="{FF2B5EF4-FFF2-40B4-BE49-F238E27FC236}">
                <a16:creationId xmlns:a16="http://schemas.microsoft.com/office/drawing/2014/main" id="{CA3315C5-870E-4FC3-B156-5EAC408E0089}"/>
              </a:ext>
            </a:extLst>
          </p:cNvPr>
          <p:cNvSpPr txBox="1"/>
          <p:nvPr/>
        </p:nvSpPr>
        <p:spPr>
          <a:xfrm>
            <a:off x="852487" y="3237310"/>
            <a:ext cx="1081088" cy="27741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defTabSz="914378">
              <a:buSzPts val="1400"/>
              <a:defRPr/>
            </a:pPr>
            <a:r>
              <a:rPr lang="en" sz="1000" b="1" dirty="0">
                <a:ea typeface="+mn-ea"/>
              </a:rPr>
              <a:t>2008 – 2014 </a:t>
            </a:r>
            <a:endParaRPr sz="1000" dirty="0">
              <a:ea typeface="+mn-ea"/>
            </a:endParaRPr>
          </a:p>
        </p:txBody>
      </p:sp>
      <p:sp>
        <p:nvSpPr>
          <p:cNvPr id="2" name="Google Shape;1076;p191">
            <a:extLst>
              <a:ext uri="{FF2B5EF4-FFF2-40B4-BE49-F238E27FC236}">
                <a16:creationId xmlns:a16="http://schemas.microsoft.com/office/drawing/2014/main" id="{14A766BF-20DE-4253-B11D-B69FC1168F03}"/>
              </a:ext>
            </a:extLst>
          </p:cNvPr>
          <p:cNvSpPr txBox="1"/>
          <p:nvPr/>
        </p:nvSpPr>
        <p:spPr>
          <a:xfrm>
            <a:off x="3827" y="160298"/>
            <a:ext cx="9140173" cy="611754"/>
          </a:xfrm>
          <a:prstGeom prst="rect">
            <a:avLst/>
          </a:prstGeom>
          <a:solidFill>
            <a:srgbClr val="A200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0188" marR="0" lvl="0" indent="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Disciplined / Constrained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soarings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Elementary Heavy SF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Elementary Heavy SF" pitchFamily="2" charset="0"/>
          </a:defRPr>
        </a:defPPr>
      </a:lstStyle>
    </a:lnDef>
  </a:objectDefaults>
  <a:extraClrSchemeLst>
    <a:extraClrScheme>
      <a:clrScheme name="soaring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1141</Words>
  <Application>Microsoft Office PowerPoint</Application>
  <PresentationFormat>On-screen Show (16:9)</PresentationFormat>
  <Paragraphs>173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Elementary Heavy SF</vt:lpstr>
      <vt:lpstr>2_soarings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Name of Continuation Scenario</vt:lpstr>
      <vt:lpstr>PowerPoint Presentation</vt:lpstr>
      <vt:lpstr>PowerPoint Presentation</vt:lpstr>
      <vt:lpstr>Draft Name of Disciplined / Constrained Scenario</vt:lpstr>
      <vt:lpstr>PowerPoint Presentation</vt:lpstr>
      <vt:lpstr>Draft Name of Transformed Scenario</vt:lpstr>
      <vt:lpstr>PowerPoint Presentation</vt:lpstr>
      <vt:lpstr>Draft Name of Decline/Collapse Scenario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Golden</dc:creator>
  <cp:lastModifiedBy>Garry Golden</cp:lastModifiedBy>
  <cp:revision>602</cp:revision>
  <dcterms:created xsi:type="dcterms:W3CDTF">2019-05-17T17:46:45Z</dcterms:created>
  <dcterms:modified xsi:type="dcterms:W3CDTF">2020-10-20T14:04:01Z</dcterms:modified>
</cp:coreProperties>
</file>